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g" ContentType="image/jpe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26"/>
  </p:notesMasterIdLst>
  <p:sldIdLst>
    <p:sldId id="256" r:id="rId2"/>
    <p:sldId id="282" r:id="rId3"/>
    <p:sldId id="277" r:id="rId4"/>
    <p:sldId id="257" r:id="rId5"/>
    <p:sldId id="258" r:id="rId6"/>
    <p:sldId id="259" r:id="rId7"/>
    <p:sldId id="260" r:id="rId8"/>
    <p:sldId id="274" r:id="rId9"/>
    <p:sldId id="273" r:id="rId10"/>
    <p:sldId id="275" r:id="rId11"/>
    <p:sldId id="278" r:id="rId12"/>
    <p:sldId id="261" r:id="rId13"/>
    <p:sldId id="276" r:id="rId14"/>
    <p:sldId id="262" r:id="rId15"/>
    <p:sldId id="263" r:id="rId16"/>
    <p:sldId id="272" r:id="rId17"/>
    <p:sldId id="265" r:id="rId18"/>
    <p:sldId id="266" r:id="rId19"/>
    <p:sldId id="267" r:id="rId20"/>
    <p:sldId id="284" r:id="rId21"/>
    <p:sldId id="285" r:id="rId22"/>
    <p:sldId id="268" r:id="rId23"/>
    <p:sldId id="279" r:id="rId24"/>
    <p:sldId id="281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44"/>
    <p:restoredTop sz="93462"/>
  </p:normalViewPr>
  <p:slideViewPr>
    <p:cSldViewPr snapToGrid="0" snapToObjects="1">
      <p:cViewPr varScale="1">
        <p:scale>
          <a:sx n="133" d="100"/>
          <a:sy n="133" d="100"/>
        </p:scale>
        <p:origin x="200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197510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6510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7766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457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4424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6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15778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3987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9236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18274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35338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4016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98791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30055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69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020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94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2924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377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5373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6780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4260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 rot="10800000" flipH="1">
            <a:off x="0" y="3093233"/>
            <a:ext cx="8458200" cy="7124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685800" y="1300757"/>
            <a:ext cx="7772400" cy="1684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7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7200" b="1">
                <a:solidFill>
                  <a:schemeClr val="dk2"/>
                </a:solidFill>
              </a:defRPr>
            </a:lvl2pPr>
            <a:lvl3pPr lvl="2" indent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7200" b="1">
                <a:solidFill>
                  <a:schemeClr val="dk2"/>
                </a:solidFill>
              </a:defRPr>
            </a:lvl3pPr>
            <a:lvl4pPr lvl="3" indent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7200" b="1">
                <a:solidFill>
                  <a:schemeClr val="dk2"/>
                </a:solidFill>
              </a:defRPr>
            </a:lvl4pPr>
            <a:lvl5pPr lvl="4" indent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7200" b="1">
                <a:solidFill>
                  <a:schemeClr val="dk2"/>
                </a:solidFill>
              </a:defRPr>
            </a:lvl5pPr>
            <a:lvl6pPr lvl="5" indent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7200" b="1">
                <a:solidFill>
                  <a:schemeClr val="dk2"/>
                </a:solidFill>
              </a:defRPr>
            </a:lvl6pPr>
            <a:lvl7pPr lvl="6" indent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7200" b="1">
                <a:solidFill>
                  <a:schemeClr val="dk2"/>
                </a:solidFill>
              </a:defRPr>
            </a:lvl7pPr>
            <a:lvl8pPr lvl="7" indent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7200" b="1">
                <a:solidFill>
                  <a:schemeClr val="dk2"/>
                </a:solidFill>
              </a:defRPr>
            </a:lvl8pPr>
            <a:lvl9pPr lvl="8" indent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72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685800" y="3093357"/>
            <a:ext cx="7772400" cy="712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3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3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3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3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3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3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3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3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3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sp>
        <p:nvSpPr>
          <p:cNvPr id="15" name="Shape 15"/>
          <p:cNvSpPr txBox="1"/>
          <p:nvPr/>
        </p:nvSpPr>
        <p:spPr>
          <a:xfrm>
            <a:off x="0" y="4837925"/>
            <a:ext cx="1638900" cy="30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050" b="1">
                <a:solidFill>
                  <a:srgbClr val="252525"/>
                </a:solidFill>
                <a:highlight>
                  <a:srgbClr val="FFFFFF"/>
                </a:highlight>
              </a:rPr>
              <a:t>© 2016 Chris Dorros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2pPr>
            <a:lvl3pPr lvl="2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3pPr>
            <a:lvl4pPr lvl="3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4pPr>
            <a:lvl5pPr lvl="4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5pPr>
            <a:lvl6pPr lvl="5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6pPr>
            <a:lvl7pPr lvl="6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7pPr>
            <a:lvl8pPr lvl="7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8pPr>
            <a:lvl9pPr lvl="8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sp>
        <p:nvSpPr>
          <p:cNvPr id="21" name="Shape 21"/>
          <p:cNvSpPr txBox="1"/>
          <p:nvPr/>
        </p:nvSpPr>
        <p:spPr>
          <a:xfrm>
            <a:off x="0" y="4837925"/>
            <a:ext cx="1638900" cy="30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050" b="1">
                <a:solidFill>
                  <a:srgbClr val="252525"/>
                </a:solidFill>
                <a:highlight>
                  <a:srgbClr val="FFFFFF"/>
                </a:highlight>
              </a:rPr>
              <a:t>© 2016 Chris Dorros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sp>
        <p:nvSpPr>
          <p:cNvPr id="24" name="Shape 24"/>
          <p:cNvSpPr txBox="1"/>
          <p:nvPr/>
        </p:nvSpPr>
        <p:spPr>
          <a:xfrm>
            <a:off x="0" y="4837925"/>
            <a:ext cx="1638900" cy="30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050" b="1">
                <a:solidFill>
                  <a:srgbClr val="252525"/>
                </a:solidFill>
                <a:highlight>
                  <a:srgbClr val="FFFFFF"/>
                </a:highlight>
              </a:rPr>
              <a:t>© 2016 Chris Dorros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2pPr>
            <a:lvl3pPr lvl="2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3pPr>
            <a:lvl4pPr lvl="3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4pPr>
            <a:lvl5pPr lvl="4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5pPr>
            <a:lvl6pPr lvl="5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6pPr>
            <a:lvl7pPr lvl="6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7pPr>
            <a:lvl8pPr lvl="7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8pPr>
            <a:lvl9pPr lvl="8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4030200" cy="3465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656667" y="1461908"/>
            <a:ext cx="4030200" cy="3465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sp>
        <p:nvSpPr>
          <p:cNvPr id="31" name="Shape 31"/>
          <p:cNvSpPr txBox="1"/>
          <p:nvPr/>
        </p:nvSpPr>
        <p:spPr>
          <a:xfrm>
            <a:off x="0" y="4837925"/>
            <a:ext cx="1638900" cy="30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050" b="1">
                <a:solidFill>
                  <a:srgbClr val="252525"/>
                </a:solidFill>
                <a:highlight>
                  <a:srgbClr val="FFFFFF"/>
                </a:highlight>
              </a:rPr>
              <a:t>© 2016 Chris Dorros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2pPr>
            <a:lvl3pPr lvl="2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3pPr>
            <a:lvl4pPr lvl="3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4pPr>
            <a:lvl5pPr lvl="4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5pPr>
            <a:lvl6pPr lvl="5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6pPr>
            <a:lvl7pPr lvl="6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7pPr>
            <a:lvl8pPr lvl="7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8pPr>
            <a:lvl9pPr lvl="8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sp>
        <p:nvSpPr>
          <p:cNvPr id="36" name="Shape 36"/>
          <p:cNvSpPr txBox="1"/>
          <p:nvPr/>
        </p:nvSpPr>
        <p:spPr>
          <a:xfrm>
            <a:off x="0" y="4837925"/>
            <a:ext cx="1638900" cy="30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050" b="1">
                <a:solidFill>
                  <a:srgbClr val="252525"/>
                </a:solidFill>
                <a:highlight>
                  <a:srgbClr val="FFFFFF"/>
                </a:highlight>
              </a:rPr>
              <a:t>© 2016 Chris Dorros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0" y="4406308"/>
            <a:ext cx="8686800" cy="5195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4406308"/>
            <a:ext cx="8229600" cy="51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 lang="en-US">
              <a:solidFill>
                <a:schemeClr val="lt1"/>
              </a:solidFill>
            </a:endParaRPr>
          </a:p>
        </p:txBody>
      </p:sp>
      <p:sp>
        <p:nvSpPr>
          <p:cNvPr id="41" name="Shape 41"/>
          <p:cNvSpPr txBox="1"/>
          <p:nvPr/>
        </p:nvSpPr>
        <p:spPr>
          <a:xfrm>
            <a:off x="7681375" y="0"/>
            <a:ext cx="1638900" cy="30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050" b="1">
                <a:solidFill>
                  <a:srgbClr val="252525"/>
                </a:solidFill>
                <a:highlight>
                  <a:srgbClr val="FFFFFF"/>
                </a:highlight>
              </a:rPr>
              <a:t>© 2016 Chris Dorros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2pPr>
            <a:lvl3pPr lvl="2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3pPr>
            <a:lvl4pPr lvl="3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4pPr>
            <a:lvl5pPr lvl="4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5pPr>
            <a:lvl6pPr lvl="5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6pPr>
            <a:lvl7pPr lvl="6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7pPr>
            <a:lvl8pPr lvl="7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8pPr>
            <a:lvl9pPr lvl="8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US" sz="1300">
                <a:solidFill>
                  <a:schemeClr val="dk2"/>
                </a:solidFill>
              </a:rPr>
              <a:t>‹#›</a:t>
            </a:fld>
            <a:endParaRPr lang="en-US" sz="1300">
              <a:solidFill>
                <a:schemeClr val="dk2"/>
              </a:solidFill>
            </a:endParaRPr>
          </a:p>
        </p:txBody>
      </p:sp>
      <p:sp>
        <p:nvSpPr>
          <p:cNvPr id="9" name="Shape 9"/>
          <p:cNvSpPr txBox="1"/>
          <p:nvPr/>
        </p:nvSpPr>
        <p:spPr>
          <a:xfrm>
            <a:off x="0" y="4837925"/>
            <a:ext cx="1638900" cy="30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050" b="1">
                <a:solidFill>
                  <a:srgbClr val="252525"/>
                </a:solidFill>
                <a:highlight>
                  <a:srgbClr val="FFFFFF"/>
                </a:highlight>
              </a:rPr>
              <a:t>© 2016 Chris Dorros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tiff"/><Relationship Id="rId7" Type="http://schemas.openxmlformats.org/officeDocument/2006/relationships/image" Target="../media/image12.tiff"/><Relationship Id="rId8" Type="http://schemas.openxmlformats.org/officeDocument/2006/relationships/image" Target="../media/image13.tiff"/><Relationship Id="rId9" Type="http://schemas.openxmlformats.org/officeDocument/2006/relationships/image" Target="../media/image14.tiff"/><Relationship Id="rId10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8.gif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8.gif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3.tiff"/><Relationship Id="rId9" Type="http://schemas.openxmlformats.org/officeDocument/2006/relationships/image" Target="../media/image14.tiff"/><Relationship Id="rId10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5.jp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5.jp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5.jp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tiff"/><Relationship Id="rId7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ctrTitle"/>
          </p:nvPr>
        </p:nvSpPr>
        <p:spPr>
          <a:xfrm>
            <a:off x="509666" y="589237"/>
            <a:ext cx="5000897" cy="1684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Don’t Fix It, Throw it Away!</a:t>
            </a:r>
          </a:p>
        </p:txBody>
      </p:sp>
      <p:sp>
        <p:nvSpPr>
          <p:cNvPr id="47" name="Shape 47"/>
          <p:cNvSpPr txBox="1">
            <a:spLocks noGrp="1"/>
          </p:cNvSpPr>
          <p:nvPr>
            <p:ph type="subTitle" idx="1"/>
          </p:nvPr>
        </p:nvSpPr>
        <p:spPr>
          <a:xfrm>
            <a:off x="685800" y="3093357"/>
            <a:ext cx="7772400" cy="712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2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2016-05-17, OSCON 2016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2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Chris Dorros</a:t>
            </a:r>
          </a:p>
        </p:txBody>
      </p:sp>
      <p:pic>
        <p:nvPicPr>
          <p:cNvPr id="48" name="Shape 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9637" y="431650"/>
            <a:ext cx="3286124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Shape 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7862" y="2717650"/>
            <a:ext cx="1649699" cy="618649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Shape 50"/>
          <p:cNvSpPr txBox="1"/>
          <p:nvPr/>
        </p:nvSpPr>
        <p:spPr>
          <a:xfrm>
            <a:off x="470264" y="2110317"/>
            <a:ext cx="5669278" cy="438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Introduction to Disposable Infrastructure</a:t>
            </a:r>
          </a:p>
        </p:txBody>
      </p:sp>
      <p:pic>
        <p:nvPicPr>
          <p:cNvPr id="51" name="Shape 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87289" y="3831148"/>
            <a:ext cx="2750819" cy="764117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 txBox="1"/>
          <p:nvPr/>
        </p:nvSpPr>
        <p:spPr>
          <a:xfrm>
            <a:off x="262531" y="250252"/>
            <a:ext cx="4942378" cy="7694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7E7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E7E7E7"/>
                </a:solidFill>
                <a:latin typeface="Arial"/>
                <a:ea typeface="Arial"/>
                <a:cs typeface="Arial"/>
                <a:sym typeface="Arial"/>
              </a:rPr>
              <a:t>PLEASE GO TO THE FOLLOWING URL AND SETUP THE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7E7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E7E7E7"/>
                </a:solidFill>
                <a:latin typeface="Arial"/>
                <a:ea typeface="Arial"/>
                <a:cs typeface="Arial"/>
                <a:sym typeface="Arial"/>
              </a:rPr>
              <a:t>PRE-REQS + SECTION 0 IF YOU HAVEN’T ALREADY!!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7E7"/>
              </a:buClr>
              <a:buSzPct val="25000"/>
              <a:buFont typeface="Courier New"/>
              <a:buNone/>
            </a:pPr>
            <a:r>
              <a:rPr lang="en-US" sz="1600" b="1" i="0" u="none" strike="noStrike" cap="none">
                <a:solidFill>
                  <a:srgbClr val="E7E7E7"/>
                </a:solidFill>
                <a:latin typeface="Courier New"/>
                <a:ea typeface="Courier New"/>
                <a:cs typeface="Courier New"/>
                <a:sym typeface="Courier New"/>
              </a:rPr>
              <a:t>https://www.chrisdorros.com/2016/oscon</a:t>
            </a:r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Deployment Workflow: </a:t>
            </a:r>
            <a:r>
              <a:rPr lang="en-US" sz="36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Pre-Cloud</a:t>
            </a:r>
            <a:endParaRPr lang="en-US"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Shape 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6710" y="3352650"/>
            <a:ext cx="1841163" cy="135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564" y="1682099"/>
            <a:ext cx="1995351" cy="2327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49532" y="1959648"/>
            <a:ext cx="1279979" cy="127997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230042" y="4402673"/>
            <a:ext cx="3028393" cy="30777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$ uptime  12:40  up 4 years 22 days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10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0856" y="1740140"/>
            <a:ext cx="2304745" cy="17178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4810" y="344971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Remote KVM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27762" t="27701" r="27777" b="34818"/>
          <a:stretch/>
        </p:blipFill>
        <p:spPr>
          <a:xfrm>
            <a:off x="4572000" y="1423382"/>
            <a:ext cx="1504818" cy="7928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7762" t="27701" r="27777" b="34818"/>
          <a:stretch/>
        </p:blipFill>
        <p:spPr>
          <a:xfrm>
            <a:off x="4721892" y="1627125"/>
            <a:ext cx="1504818" cy="7928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27762" t="27701" r="27777" b="34818"/>
          <a:stretch/>
        </p:blipFill>
        <p:spPr>
          <a:xfrm>
            <a:off x="4956225" y="1906775"/>
            <a:ext cx="1504818" cy="7928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3017" y="3850627"/>
            <a:ext cx="989257" cy="9721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7186" y="3933103"/>
            <a:ext cx="1177115" cy="662127"/>
          </a:xfrm>
          <a:prstGeom prst="rect">
            <a:avLst/>
          </a:prstGeom>
        </p:spPr>
      </p:pic>
      <p:pic>
        <p:nvPicPr>
          <p:cNvPr id="17" name="Shape 10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15925" y="3737612"/>
            <a:ext cx="785417" cy="1036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530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055" y="648586"/>
            <a:ext cx="4887180" cy="342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9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>
              <a:buSzPct val="25000"/>
            </a:pPr>
            <a:r>
              <a:rPr lang="en-US" sz="3600" dirty="0"/>
              <a:t>Deployment Workflow: </a:t>
            </a:r>
            <a:r>
              <a:rPr lang="en-US" sz="3600" dirty="0" smtClean="0"/>
              <a:t>Post-Cloud</a:t>
            </a:r>
            <a:endParaRPr lang="en-US" sz="3600" b="1" i="0" u="none" strike="noStrike" cap="none" dirty="0">
              <a:solidFill>
                <a:schemeClr val="lt1"/>
              </a:solidFill>
              <a:sym typeface="Arial"/>
            </a:endParaRPr>
          </a:p>
        </p:txBody>
      </p:sp>
      <p:pic>
        <p:nvPicPr>
          <p:cNvPr id="92" name="Shape 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9599" y="2577736"/>
            <a:ext cx="2739651" cy="2348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3873" y="1575501"/>
            <a:ext cx="3454150" cy="156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26710" y="3352650"/>
            <a:ext cx="1841163" cy="135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6564" y="1682099"/>
            <a:ext cx="1995351" cy="2327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49532" y="1959648"/>
            <a:ext cx="1279979" cy="127997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230042" y="4402673"/>
            <a:ext cx="3028393" cy="30777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$ uptime  12:40  up 4 years 22 days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>
              <a:buSzPct val="25000"/>
            </a:pPr>
            <a:r>
              <a:rPr lang="en-US" sz="3600" dirty="0"/>
              <a:t>Deployment Workflow: Post-Cloud</a:t>
            </a:r>
            <a:endParaRPr lang="en-US" sz="3600" b="1" i="0" u="none" strike="noStrike" cap="none" dirty="0">
              <a:solidFill>
                <a:schemeClr val="lt1"/>
              </a:solidFill>
              <a:sym typeface="Arial"/>
            </a:endParaRPr>
          </a:p>
        </p:txBody>
      </p:sp>
      <p:pic>
        <p:nvPicPr>
          <p:cNvPr id="92" name="Shape 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9599" y="2577736"/>
            <a:ext cx="2739651" cy="2348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3873" y="1575501"/>
            <a:ext cx="3454150" cy="156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26710" y="3352650"/>
            <a:ext cx="1841163" cy="135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6564" y="1682099"/>
            <a:ext cx="1995351" cy="2327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49532" y="1959648"/>
            <a:ext cx="1279979" cy="127997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230042" y="4402673"/>
            <a:ext cx="3028393" cy="30777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$ uptime  12:40  up 4 years 22 days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13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3017" y="3850627"/>
            <a:ext cx="989257" cy="9721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7186" y="3933103"/>
            <a:ext cx="1177115" cy="662127"/>
          </a:xfrm>
          <a:prstGeom prst="rect">
            <a:avLst/>
          </a:prstGeom>
        </p:spPr>
      </p:pic>
      <p:pic>
        <p:nvPicPr>
          <p:cNvPr id="12" name="Shape 10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15925" y="3737612"/>
            <a:ext cx="785417" cy="1036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484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>
              <a:buSzPct val="25000"/>
            </a:pPr>
            <a:r>
              <a:rPr lang="en-US" sz="3200" dirty="0"/>
              <a:t>Deployment Workflow: Today’s Exercise</a:t>
            </a:r>
            <a:endParaRPr lang="en-US" sz="3200" b="1" i="0" u="none" strike="noStrike" cap="none" dirty="0">
              <a:solidFill>
                <a:schemeClr val="lt1"/>
              </a:solidFill>
              <a:sym typeface="Arial"/>
            </a:endParaRP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0775" y="2428575"/>
            <a:ext cx="1311199" cy="131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0166" y="3663328"/>
            <a:ext cx="780349" cy="10598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/>
          <p:nvPr/>
        </p:nvSpPr>
        <p:spPr>
          <a:xfrm>
            <a:off x="811543" y="1608779"/>
            <a:ext cx="1479537" cy="37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Base OS</a:t>
            </a:r>
          </a:p>
        </p:txBody>
      </p:sp>
      <p:sp>
        <p:nvSpPr>
          <p:cNvPr id="107" name="Shape 107"/>
          <p:cNvSpPr txBox="1"/>
          <p:nvPr/>
        </p:nvSpPr>
        <p:spPr>
          <a:xfrm>
            <a:off x="384216" y="3198399"/>
            <a:ext cx="2452732" cy="37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Your App Config</a:t>
            </a:r>
          </a:p>
        </p:txBody>
      </p:sp>
      <p:cxnSp>
        <p:nvCxnSpPr>
          <p:cNvPr id="108" name="Shape 108"/>
          <p:cNvCxnSpPr>
            <a:endCxn id="104" idx="1"/>
          </p:cNvCxnSpPr>
          <p:nvPr/>
        </p:nvCxnSpPr>
        <p:spPr>
          <a:xfrm>
            <a:off x="2519475" y="2593662"/>
            <a:ext cx="711300" cy="49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09" name="Shape 109"/>
          <p:cNvCxnSpPr>
            <a:endCxn id="104" idx="1"/>
          </p:cNvCxnSpPr>
          <p:nvPr/>
        </p:nvCxnSpPr>
        <p:spPr>
          <a:xfrm rot="10800000" flipH="1">
            <a:off x="2445375" y="3084162"/>
            <a:ext cx="785400" cy="79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pic>
        <p:nvPicPr>
          <p:cNvPr id="110" name="Shape 110"/>
          <p:cNvPicPr preferRelativeResize="0"/>
          <p:nvPr/>
        </p:nvPicPr>
        <p:blipFill rotWithShape="1">
          <a:blip r:embed="rId5">
            <a:alphaModFix/>
          </a:blip>
          <a:srcRect l="32256" t="8242" r="30465" b="6591"/>
          <a:stretch/>
        </p:blipFill>
        <p:spPr>
          <a:xfrm>
            <a:off x="5190901" y="2428574"/>
            <a:ext cx="1178022" cy="1311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Shape 111"/>
          <p:cNvCxnSpPr>
            <a:endCxn id="110" idx="1"/>
          </p:cNvCxnSpPr>
          <p:nvPr/>
        </p:nvCxnSpPr>
        <p:spPr>
          <a:xfrm rot="10800000" flipH="1">
            <a:off x="4542001" y="3084161"/>
            <a:ext cx="648900" cy="1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12" name="Shape 112"/>
          <p:cNvCxnSpPr/>
          <p:nvPr/>
        </p:nvCxnSpPr>
        <p:spPr>
          <a:xfrm rot="10800000" flipH="1">
            <a:off x="6368926" y="3077274"/>
            <a:ext cx="648899" cy="1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pic>
        <p:nvPicPr>
          <p:cNvPr id="113" name="Shape 1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600" y="2744094"/>
            <a:ext cx="1903200" cy="69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0850" y="1968005"/>
            <a:ext cx="1320924" cy="933853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Deployment Workflow: </a:t>
            </a:r>
            <a:r>
              <a:rPr lang="en-US" sz="32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Today’s Exercise</a:t>
            </a:r>
            <a:endParaRPr lang="en-US" sz="3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Shape 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0775" y="2428575"/>
            <a:ext cx="1311199" cy="131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0166" y="3663328"/>
            <a:ext cx="780349" cy="105984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 txBox="1"/>
          <p:nvPr/>
        </p:nvSpPr>
        <p:spPr>
          <a:xfrm>
            <a:off x="811543" y="1608779"/>
            <a:ext cx="1479537" cy="37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Base OS</a:t>
            </a:r>
          </a:p>
        </p:txBody>
      </p:sp>
      <p:sp>
        <p:nvSpPr>
          <p:cNvPr id="124" name="Shape 124"/>
          <p:cNvSpPr txBox="1"/>
          <p:nvPr/>
        </p:nvSpPr>
        <p:spPr>
          <a:xfrm>
            <a:off x="384216" y="3198399"/>
            <a:ext cx="2452732" cy="37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Your App Config</a:t>
            </a:r>
          </a:p>
        </p:txBody>
      </p:sp>
      <p:cxnSp>
        <p:nvCxnSpPr>
          <p:cNvPr id="125" name="Shape 125"/>
          <p:cNvCxnSpPr>
            <a:endCxn id="121" idx="1"/>
          </p:cNvCxnSpPr>
          <p:nvPr/>
        </p:nvCxnSpPr>
        <p:spPr>
          <a:xfrm>
            <a:off x="2519475" y="2593662"/>
            <a:ext cx="711300" cy="49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26" name="Shape 126"/>
          <p:cNvCxnSpPr>
            <a:endCxn id="121" idx="1"/>
          </p:cNvCxnSpPr>
          <p:nvPr/>
        </p:nvCxnSpPr>
        <p:spPr>
          <a:xfrm rot="10800000" flipH="1">
            <a:off x="2445375" y="3084162"/>
            <a:ext cx="785400" cy="79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pic>
        <p:nvPicPr>
          <p:cNvPr id="127" name="Shape 127"/>
          <p:cNvPicPr preferRelativeResize="0"/>
          <p:nvPr/>
        </p:nvPicPr>
        <p:blipFill rotWithShape="1">
          <a:blip r:embed="rId5">
            <a:alphaModFix/>
          </a:blip>
          <a:srcRect l="32256" t="8242" r="30465" b="6591"/>
          <a:stretch/>
        </p:blipFill>
        <p:spPr>
          <a:xfrm>
            <a:off x="5190901" y="2428574"/>
            <a:ext cx="1178022" cy="1311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Shape 128"/>
          <p:cNvCxnSpPr>
            <a:endCxn id="127" idx="1"/>
          </p:cNvCxnSpPr>
          <p:nvPr/>
        </p:nvCxnSpPr>
        <p:spPr>
          <a:xfrm rot="10800000" flipH="1">
            <a:off x="4542001" y="3084161"/>
            <a:ext cx="648900" cy="1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29" name="Shape 129"/>
          <p:cNvCxnSpPr/>
          <p:nvPr/>
        </p:nvCxnSpPr>
        <p:spPr>
          <a:xfrm rot="10800000" flipH="1">
            <a:off x="6368926" y="3077274"/>
            <a:ext cx="648899" cy="1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pic>
        <p:nvPicPr>
          <p:cNvPr id="130" name="Shape 1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600" y="2744094"/>
            <a:ext cx="1903200" cy="69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0850" y="1968005"/>
            <a:ext cx="1320924" cy="93385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15</a:t>
            </a:fld>
            <a:endParaRPr lang="en-US"/>
          </a:p>
        </p:txBody>
      </p:sp>
      <p:sp>
        <p:nvSpPr>
          <p:cNvPr id="17" name="Shape 124"/>
          <p:cNvSpPr txBox="1"/>
          <p:nvPr/>
        </p:nvSpPr>
        <p:spPr>
          <a:xfrm>
            <a:off x="2954792" y="1998076"/>
            <a:ext cx="1863164" cy="37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0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Custom Image</a:t>
            </a:r>
            <a:endParaRPr lang="en-US"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24"/>
          <p:cNvSpPr txBox="1"/>
          <p:nvPr/>
        </p:nvSpPr>
        <p:spPr>
          <a:xfrm>
            <a:off x="4919614" y="2021677"/>
            <a:ext cx="1863164" cy="37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0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Infra as Code</a:t>
            </a:r>
            <a:endParaRPr lang="en-US"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>
              <a:buSzPct val="25000"/>
            </a:pPr>
            <a:r>
              <a:rPr lang="en-US" sz="3200" dirty="0"/>
              <a:t>Deployment Workflow: Today’s Exercise</a:t>
            </a:r>
            <a:endParaRPr lang="en-US" sz="3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Shape 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0775" y="2428575"/>
            <a:ext cx="1311199" cy="131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0166" y="3663328"/>
            <a:ext cx="780349" cy="105984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 txBox="1"/>
          <p:nvPr/>
        </p:nvSpPr>
        <p:spPr>
          <a:xfrm>
            <a:off x="811543" y="1608779"/>
            <a:ext cx="1479537" cy="37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Base OS</a:t>
            </a:r>
          </a:p>
        </p:txBody>
      </p:sp>
      <p:sp>
        <p:nvSpPr>
          <p:cNvPr id="124" name="Shape 124"/>
          <p:cNvSpPr txBox="1"/>
          <p:nvPr/>
        </p:nvSpPr>
        <p:spPr>
          <a:xfrm>
            <a:off x="384216" y="3198399"/>
            <a:ext cx="2452732" cy="37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Your App Config</a:t>
            </a:r>
          </a:p>
        </p:txBody>
      </p:sp>
      <p:cxnSp>
        <p:nvCxnSpPr>
          <p:cNvPr id="125" name="Shape 125"/>
          <p:cNvCxnSpPr>
            <a:endCxn id="121" idx="1"/>
          </p:cNvCxnSpPr>
          <p:nvPr/>
        </p:nvCxnSpPr>
        <p:spPr>
          <a:xfrm>
            <a:off x="2519475" y="2593662"/>
            <a:ext cx="711300" cy="49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26" name="Shape 126"/>
          <p:cNvCxnSpPr>
            <a:endCxn id="121" idx="1"/>
          </p:cNvCxnSpPr>
          <p:nvPr/>
        </p:nvCxnSpPr>
        <p:spPr>
          <a:xfrm rot="10800000" flipH="1">
            <a:off x="2445375" y="3084162"/>
            <a:ext cx="785400" cy="79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pic>
        <p:nvPicPr>
          <p:cNvPr id="127" name="Shape 127"/>
          <p:cNvPicPr preferRelativeResize="0"/>
          <p:nvPr/>
        </p:nvPicPr>
        <p:blipFill rotWithShape="1">
          <a:blip r:embed="rId5">
            <a:alphaModFix/>
          </a:blip>
          <a:srcRect l="32256" t="8242" r="30465" b="6591"/>
          <a:stretch/>
        </p:blipFill>
        <p:spPr>
          <a:xfrm>
            <a:off x="5190901" y="2428574"/>
            <a:ext cx="1178022" cy="1311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Shape 128"/>
          <p:cNvCxnSpPr>
            <a:endCxn id="127" idx="1"/>
          </p:cNvCxnSpPr>
          <p:nvPr/>
        </p:nvCxnSpPr>
        <p:spPr>
          <a:xfrm rot="10800000" flipH="1">
            <a:off x="4542001" y="3084161"/>
            <a:ext cx="648900" cy="1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29" name="Shape 129"/>
          <p:cNvCxnSpPr/>
          <p:nvPr/>
        </p:nvCxnSpPr>
        <p:spPr>
          <a:xfrm rot="10800000" flipH="1">
            <a:off x="6368926" y="3077274"/>
            <a:ext cx="648899" cy="1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pic>
        <p:nvPicPr>
          <p:cNvPr id="130" name="Shape 1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600" y="2744094"/>
            <a:ext cx="1903200" cy="69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0850" y="1968005"/>
            <a:ext cx="1320924" cy="933853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/>
          <p:nvPr/>
        </p:nvSpPr>
        <p:spPr>
          <a:xfrm>
            <a:off x="110007" y="1611691"/>
            <a:ext cx="6890398" cy="3138159"/>
          </a:xfrm>
          <a:prstGeom prst="wedgeRoundRectCallout">
            <a:avLst>
              <a:gd name="adj1" fmla="val 28979"/>
              <a:gd name="adj2" fmla="val 54028"/>
              <a:gd name="adj3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Shape 1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25855" y="4179478"/>
            <a:ext cx="947998" cy="94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  <p:sp>
        <p:nvSpPr>
          <p:cNvPr id="17" name="Shape 124"/>
          <p:cNvSpPr txBox="1"/>
          <p:nvPr/>
        </p:nvSpPr>
        <p:spPr>
          <a:xfrm>
            <a:off x="2954792" y="1998076"/>
            <a:ext cx="1863164" cy="37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0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Custom Image</a:t>
            </a:r>
            <a:endParaRPr lang="en-US"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24"/>
          <p:cNvSpPr txBox="1"/>
          <p:nvPr/>
        </p:nvSpPr>
        <p:spPr>
          <a:xfrm>
            <a:off x="4919614" y="2021677"/>
            <a:ext cx="1863164" cy="37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0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Infra as Code</a:t>
            </a:r>
            <a:endParaRPr lang="en-US"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928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1"/>
            <a:ext cx="624351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17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4935" y="159488"/>
            <a:ext cx="1392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What we</a:t>
            </a:r>
            <a:r>
              <a:rPr lang="uk-UA" b="1" dirty="0" smtClean="0"/>
              <a:t>’</a:t>
            </a:r>
            <a:r>
              <a:rPr lang="en-US" b="1" dirty="0" smtClean="0"/>
              <a:t>re building today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221543" y="4114800"/>
            <a:ext cx="69602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HTTP/80</a:t>
            </a:r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0"/>
            <a:ext cx="624351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18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935" y="159488"/>
            <a:ext cx="13928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Section 3</a:t>
            </a:r>
          </a:p>
          <a:p>
            <a:r>
              <a:rPr lang="en-US" b="1" dirty="0" smtClean="0"/>
              <a:t>(app-1 out of rotation)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5486400" y="1459832"/>
            <a:ext cx="882316" cy="962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21543" y="4114800"/>
            <a:ext cx="69602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HTTP/80</a:t>
            </a:r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hape 1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0"/>
            <a:ext cx="624351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Shape 159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19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935" y="159488"/>
            <a:ext cx="13928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Section 3</a:t>
            </a:r>
          </a:p>
          <a:p>
            <a:r>
              <a:rPr lang="en-US" b="1" dirty="0"/>
              <a:t>(</a:t>
            </a:r>
            <a:r>
              <a:rPr lang="en-US" b="1" dirty="0" smtClean="0"/>
              <a:t>app-1 in rotation)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5486400" y="1459832"/>
            <a:ext cx="882316" cy="962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21543" y="4114800"/>
            <a:ext cx="69602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HTTP/80</a:t>
            </a:r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1:30 		was a few minutes ago</a:t>
            </a:r>
          </a:p>
          <a:p>
            <a:r>
              <a:rPr lang="en-US" sz="2400" dirty="0" smtClean="0"/>
              <a:t>2:00ish 	Section 1</a:t>
            </a:r>
          </a:p>
          <a:p>
            <a:r>
              <a:rPr lang="en-US" sz="2400" dirty="0" smtClean="0"/>
              <a:t>2:30ish 	Section 2</a:t>
            </a:r>
          </a:p>
          <a:p>
            <a:r>
              <a:rPr lang="en-US" sz="2400" dirty="0" smtClean="0"/>
              <a:t>3:00-3:30 	break</a:t>
            </a:r>
          </a:p>
          <a:p>
            <a:r>
              <a:rPr lang="en-US" sz="2400" dirty="0" smtClean="0"/>
              <a:t>3:30		Section 3</a:t>
            </a:r>
          </a:p>
          <a:p>
            <a:r>
              <a:rPr lang="en-US" sz="2400" dirty="0" smtClean="0"/>
              <a:t>4:00ish 	Section 4</a:t>
            </a:r>
            <a:endParaRPr lang="en-US" sz="2400" dirty="0"/>
          </a:p>
          <a:p>
            <a:r>
              <a:rPr lang="en-US" sz="2400" dirty="0" smtClean="0"/>
              <a:t>5:00 		end time, stick around for questions/help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Tentative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hape 1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0"/>
            <a:ext cx="624351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Shape 159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935" y="159488"/>
            <a:ext cx="13928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Section 4</a:t>
            </a:r>
          </a:p>
          <a:p>
            <a:r>
              <a:rPr lang="en-US" b="1" dirty="0"/>
              <a:t>(</a:t>
            </a:r>
            <a:r>
              <a:rPr lang="en-US" b="1" dirty="0" smtClean="0"/>
              <a:t>app-1 in rotation)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21543" y="4114800"/>
            <a:ext cx="69602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HTTP/80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1076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1"/>
            <a:ext cx="624351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21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4935" y="159488"/>
            <a:ext cx="13928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Section 4</a:t>
            </a:r>
          </a:p>
          <a:p>
            <a:r>
              <a:rPr lang="en-US" b="1" dirty="0" smtClean="0"/>
              <a:t>(both versions of the app </a:t>
            </a:r>
            <a:r>
              <a:rPr lang="en-US" b="1" dirty="0"/>
              <a:t>in rotation)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221543" y="4114800"/>
            <a:ext cx="69602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HTTP/80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114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hape 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0"/>
            <a:ext cx="624351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22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935" y="159488"/>
            <a:ext cx="13928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Section 4</a:t>
            </a:r>
          </a:p>
          <a:p>
            <a:r>
              <a:rPr lang="en-US" b="1" dirty="0"/>
              <a:t>(app-2 in rotation instead of app-1)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21543" y="4114800"/>
            <a:ext cx="69602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HTTP/80</a:t>
            </a:r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8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Where do I go from here</a:t>
            </a:r>
            <a:endParaRPr lang="en-US" sz="4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228600">
              <a:buSzPct val="100000"/>
              <a:buFont typeface="Arial"/>
              <a:buChar char="●"/>
            </a:pPr>
            <a:r>
              <a:rPr lang="en-US" sz="2800" dirty="0"/>
              <a:t> Experiment with it!</a:t>
            </a:r>
          </a:p>
          <a:p>
            <a:pPr marL="914400" lvl="1" indent="-228600">
              <a:buSzPct val="100000"/>
              <a:buFont typeface="Arial"/>
              <a:buChar char="●"/>
            </a:pPr>
            <a:r>
              <a:rPr lang="en-US" sz="2200" dirty="0"/>
              <a:t>Try adding a fake SSH key to the AWS EC2 instance during build to force yourself not to </a:t>
            </a:r>
            <a:r>
              <a:rPr lang="en-US" sz="2200" dirty="0" smtClean="0"/>
              <a:t>login</a:t>
            </a:r>
            <a:endParaRPr lang="en-US" sz="2800" dirty="0" smtClean="0"/>
          </a:p>
          <a:p>
            <a:pPr marL="457200" indent="-228600">
              <a:buSzPct val="100000"/>
              <a:buFont typeface="Arial"/>
              <a:buChar char="●"/>
            </a:pPr>
            <a:r>
              <a:rPr lang="en-US" sz="2800" dirty="0" smtClean="0"/>
              <a:t> Dev / Prod parity</a:t>
            </a:r>
          </a:p>
          <a:p>
            <a:pPr marL="914400" lvl="1" indent="-228600">
              <a:buSzPct val="100000"/>
              <a:buFont typeface="Arial"/>
              <a:buChar char="●"/>
            </a:pPr>
            <a:r>
              <a:rPr lang="en-US" sz="2200" dirty="0" smtClean="0"/>
              <a:t>Re-using Terraform configuration across both</a:t>
            </a:r>
          </a:p>
          <a:p>
            <a:pPr marL="1371600" lvl="2" indent="-228600">
              <a:buSzPct val="100000"/>
              <a:buFont typeface="Arial"/>
              <a:buChar char="●"/>
            </a:pPr>
            <a:r>
              <a:rPr lang="en-US" sz="2200" dirty="0" smtClean="0"/>
              <a:t>1. “t</a:t>
            </a:r>
            <a:r>
              <a:rPr lang="en-US" sz="22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erraform apply” in dev</a:t>
            </a:r>
          </a:p>
          <a:p>
            <a:pPr marL="1371600" lvl="2" indent="-228600">
              <a:buSzPct val="100000"/>
              <a:buFont typeface="Arial"/>
              <a:buChar char="●"/>
            </a:pPr>
            <a:r>
              <a:rPr lang="en-US" sz="2200" dirty="0" smtClean="0"/>
              <a:t>2. switch AWS keys to point to prod</a:t>
            </a:r>
          </a:p>
          <a:p>
            <a:pPr marL="1371600" lvl="2" indent="-228600">
              <a:buSzPct val="100000"/>
              <a:buFont typeface="Arial"/>
              <a:buChar char="●"/>
            </a:pPr>
            <a:r>
              <a:rPr lang="en-US" sz="22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3. “terraform apply” in prod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4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 smtClean="0">
                <a:solidFill>
                  <a:schemeClr val="lt1"/>
                </a:solidFill>
              </a:rPr>
              <a:t>24</a:t>
            </a:fld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479" y="219422"/>
            <a:ext cx="843032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Thank you!</a:t>
            </a:r>
            <a:endParaRPr lang="en-US" sz="4800" dirty="0"/>
          </a:p>
          <a:p>
            <a:endParaRPr lang="en-US" sz="4800" dirty="0" smtClean="0"/>
          </a:p>
          <a:p>
            <a:r>
              <a:rPr lang="en-US" sz="3200" dirty="0" smtClean="0"/>
              <a:t>Feedback, or just to update on applying these techniques back @ work:</a:t>
            </a:r>
          </a:p>
          <a:p>
            <a:r>
              <a:rPr lang="en-US" sz="2800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en-US" sz="2800" dirty="0" err="1" smtClean="0">
                <a:latin typeface="Courier New" charset="0"/>
                <a:ea typeface="Courier New" charset="0"/>
                <a:cs typeface="Courier New" charset="0"/>
              </a:rPr>
              <a:t>chris</a:t>
            </a:r>
            <a:r>
              <a:rPr lang="en-US" sz="2800" dirty="0" smtClean="0">
                <a:latin typeface="Courier New" charset="0"/>
                <a:ea typeface="Courier New" charset="0"/>
                <a:cs typeface="Courier New" charset="0"/>
              </a:rPr>
              <a:t>[at]</a:t>
            </a:r>
            <a:r>
              <a:rPr lang="en-US" sz="2800" dirty="0" err="1" smtClean="0">
                <a:latin typeface="Courier New" charset="0"/>
                <a:ea typeface="Courier New" charset="0"/>
                <a:cs typeface="Courier New" charset="0"/>
              </a:rPr>
              <a:t>chrisdorros</a:t>
            </a:r>
            <a:r>
              <a:rPr lang="en-US" sz="2800" dirty="0" smtClean="0">
                <a:latin typeface="Courier New" charset="0"/>
                <a:ea typeface="Courier New" charset="0"/>
                <a:cs typeface="Courier New" charset="0"/>
              </a:rPr>
              <a:t>[dot]com</a:t>
            </a:r>
            <a:endParaRPr lang="en-US" sz="2800" dirty="0" smtClean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" name="Freeform 4"/>
          <p:cNvSpPr>
            <a:spLocks noChangeAspect="1"/>
          </p:cNvSpPr>
          <p:nvPr/>
        </p:nvSpPr>
        <p:spPr>
          <a:xfrm>
            <a:off x="483133" y="2853064"/>
            <a:ext cx="228601" cy="179615"/>
          </a:xfrm>
          <a:custGeom>
            <a:avLst/>
            <a:gdLst/>
            <a:ahLst/>
            <a:cxnLst/>
            <a:rect l="l" t="t" r="r" b="b"/>
            <a:pathLst>
              <a:path w="228601" h="179615">
                <a:moveTo>
                  <a:pt x="16329" y="61232"/>
                </a:moveTo>
                <a:lnTo>
                  <a:pt x="16329" y="159204"/>
                </a:lnTo>
                <a:cubicBezTo>
                  <a:pt x="16329" y="161373"/>
                  <a:pt x="18242" y="163286"/>
                  <a:pt x="20411" y="163286"/>
                </a:cubicBezTo>
                <a:lnTo>
                  <a:pt x="208190" y="163286"/>
                </a:lnTo>
                <a:cubicBezTo>
                  <a:pt x="210358" y="163286"/>
                  <a:pt x="212272" y="161373"/>
                  <a:pt x="212272" y="159204"/>
                </a:cubicBezTo>
                <a:lnTo>
                  <a:pt x="212272" y="61232"/>
                </a:lnTo>
                <a:cubicBezTo>
                  <a:pt x="209593" y="64294"/>
                  <a:pt x="206659" y="67101"/>
                  <a:pt x="203470" y="69652"/>
                </a:cubicBezTo>
                <a:cubicBezTo>
                  <a:pt x="185228" y="83684"/>
                  <a:pt x="166858" y="97972"/>
                  <a:pt x="149126" y="112770"/>
                </a:cubicBezTo>
                <a:cubicBezTo>
                  <a:pt x="139559" y="120806"/>
                  <a:pt x="127695" y="130629"/>
                  <a:pt x="114428" y="130629"/>
                </a:cubicBezTo>
                <a:lnTo>
                  <a:pt x="114300" y="130629"/>
                </a:lnTo>
                <a:lnTo>
                  <a:pt x="114173" y="130629"/>
                </a:lnTo>
                <a:cubicBezTo>
                  <a:pt x="100906" y="130629"/>
                  <a:pt x="89042" y="120806"/>
                  <a:pt x="79475" y="112770"/>
                </a:cubicBezTo>
                <a:cubicBezTo>
                  <a:pt x="61743" y="97972"/>
                  <a:pt x="43373" y="83684"/>
                  <a:pt x="25131" y="69652"/>
                </a:cubicBezTo>
                <a:cubicBezTo>
                  <a:pt x="21942" y="67101"/>
                  <a:pt x="19008" y="64294"/>
                  <a:pt x="16329" y="61232"/>
                </a:cubicBezTo>
                <a:close/>
                <a:moveTo>
                  <a:pt x="20411" y="16329"/>
                </a:moveTo>
                <a:cubicBezTo>
                  <a:pt x="18242" y="16329"/>
                  <a:pt x="16329" y="18242"/>
                  <a:pt x="16329" y="20411"/>
                </a:cubicBezTo>
                <a:cubicBezTo>
                  <a:pt x="16329" y="34954"/>
                  <a:pt x="23600" y="47583"/>
                  <a:pt x="35081" y="56640"/>
                </a:cubicBezTo>
                <a:cubicBezTo>
                  <a:pt x="52175" y="70035"/>
                  <a:pt x="69269" y="83557"/>
                  <a:pt x="86236" y="97079"/>
                </a:cubicBezTo>
                <a:cubicBezTo>
                  <a:pt x="92997" y="102564"/>
                  <a:pt x="105243" y="114300"/>
                  <a:pt x="114173" y="114300"/>
                </a:cubicBezTo>
                <a:lnTo>
                  <a:pt x="114300" y="114300"/>
                </a:lnTo>
                <a:lnTo>
                  <a:pt x="114428" y="114300"/>
                </a:lnTo>
                <a:cubicBezTo>
                  <a:pt x="123358" y="114300"/>
                  <a:pt x="135604" y="102564"/>
                  <a:pt x="142365" y="97079"/>
                </a:cubicBezTo>
                <a:cubicBezTo>
                  <a:pt x="159332" y="83557"/>
                  <a:pt x="176426" y="70035"/>
                  <a:pt x="193520" y="56640"/>
                </a:cubicBezTo>
                <a:cubicBezTo>
                  <a:pt x="201811" y="50134"/>
                  <a:pt x="212272" y="35974"/>
                  <a:pt x="212272" y="25131"/>
                </a:cubicBezTo>
                <a:cubicBezTo>
                  <a:pt x="212272" y="21942"/>
                  <a:pt x="213037" y="16329"/>
                  <a:pt x="208190" y="16329"/>
                </a:cubicBezTo>
                <a:close/>
                <a:moveTo>
                  <a:pt x="20411" y="0"/>
                </a:moveTo>
                <a:lnTo>
                  <a:pt x="208190" y="0"/>
                </a:lnTo>
                <a:cubicBezTo>
                  <a:pt x="219416" y="0"/>
                  <a:pt x="228601" y="9185"/>
                  <a:pt x="228601" y="20411"/>
                </a:cubicBezTo>
                <a:lnTo>
                  <a:pt x="228601" y="159204"/>
                </a:lnTo>
                <a:cubicBezTo>
                  <a:pt x="228601" y="170430"/>
                  <a:pt x="219416" y="179615"/>
                  <a:pt x="208190" y="179615"/>
                </a:cubicBezTo>
                <a:lnTo>
                  <a:pt x="20411" y="179615"/>
                </a:lnTo>
                <a:cubicBezTo>
                  <a:pt x="9185" y="179615"/>
                  <a:pt x="0" y="170430"/>
                  <a:pt x="0" y="159204"/>
                </a:cubicBezTo>
                <a:lnTo>
                  <a:pt x="0" y="20411"/>
                </a:lnTo>
                <a:cubicBezTo>
                  <a:pt x="0" y="9185"/>
                  <a:pt x="9185" y="0"/>
                  <a:pt x="2041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08605" y="85060"/>
            <a:ext cx="1396878" cy="138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8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Infrastructure as Code</a:t>
            </a:r>
            <a:endParaRPr lang="en-US" sz="4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228600">
              <a:buSzPct val="100000"/>
              <a:buFont typeface="Arial"/>
              <a:buChar char="●"/>
            </a:pPr>
            <a:r>
              <a:rPr lang="en-US" sz="28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Defining </a:t>
            </a:r>
            <a:r>
              <a:rPr lang="en-US" sz="2800" b="1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infrastructure</a:t>
            </a:r>
            <a:r>
              <a:rPr lang="en-US" sz="28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(servers, networking, operating systems, processes) </a:t>
            </a:r>
            <a:r>
              <a:rPr lang="en-US" sz="2800" b="1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as code</a:t>
            </a:r>
            <a:r>
              <a:rPr lang="en-US" sz="28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lang="en-US" sz="2800" b="1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provisioning those components automatically</a:t>
            </a:r>
            <a:r>
              <a:rPr lang="en-US" sz="28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from the code</a:t>
            </a:r>
          </a:p>
          <a:p>
            <a:pPr marL="457200" indent="-228600">
              <a:buSzPct val="100000"/>
              <a:buFont typeface="Arial"/>
              <a:buChar char="●"/>
            </a:pPr>
            <a:r>
              <a:rPr lang="en-US" sz="2800" dirty="0" smtClean="0"/>
              <a:t> </a:t>
            </a:r>
            <a:r>
              <a:rPr lang="en-US" sz="2800" b="1" dirty="0" smtClean="0"/>
              <a:t>Declarative</a:t>
            </a:r>
            <a:r>
              <a:rPr lang="en-US" sz="2800" dirty="0" smtClean="0"/>
              <a:t> language (in general)</a:t>
            </a:r>
            <a:endParaRPr lang="en-US" sz="2800" b="0" i="0" u="none" strike="noStrike" cap="none" dirty="0" smtClean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2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Disposable? Immutable?</a:t>
            </a:r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US" sz="2800" b="0" i="1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Disposable</a:t>
            </a:r>
            <a:r>
              <a:rPr lang="en-US" sz="28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- throw your server away, make a new one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○"/>
            </a:pP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(recycle/compost if you’re in SFO)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20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US" sz="2800" b="0" i="1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Immutable</a:t>
            </a:r>
            <a:r>
              <a:rPr lang="en-US" sz="28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- no changing the server after it’s already deployed.</a:t>
            </a:r>
          </a:p>
        </p:txBody>
      </p:sp>
      <p:pic>
        <p:nvPicPr>
          <p:cNvPr id="60" name="Shape 60"/>
          <p:cNvPicPr preferRelativeResize="0"/>
          <p:nvPr/>
        </p:nvPicPr>
        <p:blipFill rotWithShape="1">
          <a:blip r:embed="rId3">
            <a:alphaModFix/>
          </a:blip>
          <a:srcRect l="1532" t="11019" r="2056" b="12400"/>
          <a:stretch/>
        </p:blipFill>
        <p:spPr>
          <a:xfrm>
            <a:off x="5118100" y="3581400"/>
            <a:ext cx="1854200" cy="1344397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277002" y="3909704"/>
            <a:ext cx="2771099" cy="66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25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rack n’ </a:t>
            </a:r>
            <a:r>
              <a:rPr lang="en-US" sz="25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stack,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2500" dirty="0"/>
              <a:t>c</a:t>
            </a:r>
            <a:r>
              <a:rPr lang="en-US" sz="2500" dirty="0" smtClean="0"/>
              <a:t>loud GUI</a:t>
            </a:r>
            <a:endParaRPr lang="en-US" sz="25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“Pets vs Cattle”</a:t>
            </a:r>
          </a:p>
        </p:txBody>
      </p:sp>
      <p:pic>
        <p:nvPicPr>
          <p:cNvPr id="68" name="Shape 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450" y="1881261"/>
            <a:ext cx="2594205" cy="194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34400" y="2221875"/>
            <a:ext cx="4579202" cy="12643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Shape 70"/>
          <p:cNvCxnSpPr/>
          <p:nvPr/>
        </p:nvCxnSpPr>
        <p:spPr>
          <a:xfrm>
            <a:off x="3168000" y="3427200"/>
            <a:ext cx="950399" cy="144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5089593" y="3659238"/>
            <a:ext cx="3318333" cy="14028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2500" dirty="0"/>
              <a:t>e</a:t>
            </a:r>
            <a:r>
              <a:rPr lang="en-US" sz="2500" dirty="0" smtClean="0"/>
              <a:t>ntire infra in code;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2500" dirty="0"/>
              <a:t>d</a:t>
            </a:r>
            <a:r>
              <a:rPr lang="en-US" sz="25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eployments via API</a:t>
            </a:r>
            <a:endParaRPr lang="en-US" sz="25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Why?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Higher confidence in changes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20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since 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we’re switching to new infrastructure for each change, it’s very simple to rollback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great for security patches!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Documentation without knowing we’re documenting!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infrastructure as code, instead of infrastructure as </a:t>
            </a:r>
            <a:r>
              <a:rPr lang="en-US" sz="20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procedures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20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tribal knowledge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shouldn’t scare you!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51" y="1498305"/>
            <a:ext cx="8119872" cy="29199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>
              <a:buSzPct val="25000"/>
            </a:pPr>
            <a:r>
              <a:rPr lang="en-US" sz="3600" dirty="0"/>
              <a:t>Deployment Workflow: Pre-Cloud</a:t>
            </a:r>
            <a:endParaRPr lang="en-US" sz="3600" b="1" i="0" u="none" strike="noStrike" cap="none" dirty="0">
              <a:solidFill>
                <a:schemeClr val="lt1"/>
              </a:solidFill>
              <a:sym typeface="Arial"/>
            </a:endParaRPr>
          </a:p>
        </p:txBody>
      </p:sp>
      <p:pic>
        <p:nvPicPr>
          <p:cNvPr id="94" name="Shape 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6710" y="3352650"/>
            <a:ext cx="1841163" cy="135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564" y="1682099"/>
            <a:ext cx="1995351" cy="2327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49532" y="1959648"/>
            <a:ext cx="1279979" cy="127997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230042" y="4402673"/>
            <a:ext cx="3028393" cy="30777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$ uptime  12:40  up 4 years 22 days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0856" y="1740140"/>
            <a:ext cx="2304745" cy="17178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4810" y="344971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Remote KVM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27762" t="27701" r="27777" b="34818"/>
          <a:stretch/>
        </p:blipFill>
        <p:spPr>
          <a:xfrm>
            <a:off x="4572000" y="1423382"/>
            <a:ext cx="1504818" cy="7928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7762" t="27701" r="27777" b="34818"/>
          <a:stretch/>
        </p:blipFill>
        <p:spPr>
          <a:xfrm>
            <a:off x="4721892" y="1627125"/>
            <a:ext cx="1504818" cy="7928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27762" t="27701" r="27777" b="34818"/>
          <a:stretch/>
        </p:blipFill>
        <p:spPr>
          <a:xfrm>
            <a:off x="4956225" y="1906775"/>
            <a:ext cx="1504818" cy="79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1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Configuration Management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07" y="2085956"/>
            <a:ext cx="1517437" cy="1491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381" y="2085956"/>
            <a:ext cx="2469081" cy="1388858"/>
          </a:xfrm>
          <a:prstGeom prst="rect">
            <a:avLst/>
          </a:prstGeom>
        </p:spPr>
      </p:pic>
      <p:pic>
        <p:nvPicPr>
          <p:cNvPr id="7" name="Shape 1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8066" y="2128139"/>
            <a:ext cx="1118849" cy="1406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88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rn">
  <a:themeElements>
    <a:clrScheme name="Custom 348">
      <a:dk1>
        <a:srgbClr val="000000"/>
      </a:dk1>
      <a:lt1>
        <a:srgbClr val="FFFFFF"/>
      </a:lt1>
      <a:dk2>
        <a:srgbClr val="191919"/>
      </a:dk2>
      <a:lt2>
        <a:srgbClr val="CCCCCC"/>
      </a:lt2>
      <a:accent1>
        <a:srgbClr val="7E5554"/>
      </a:accent1>
      <a:accent2>
        <a:srgbClr val="910A10"/>
      </a:accent2>
      <a:accent3>
        <a:srgbClr val="84294D"/>
      </a:accent3>
      <a:accent4>
        <a:srgbClr val="DA823B"/>
      </a:accent4>
      <a:accent5>
        <a:srgbClr val="625D3C"/>
      </a:accent5>
      <a:accent6>
        <a:srgbClr val="00384A"/>
      </a:accent6>
      <a:hlink>
        <a:srgbClr val="227A78"/>
      </a:hlink>
      <a:folHlink>
        <a:srgbClr val="3947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435</Words>
  <Application>Microsoft Macintosh PowerPoint</Application>
  <PresentationFormat>On-screen Show (16:9)</PresentationFormat>
  <Paragraphs>113</Paragraphs>
  <Slides>24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Courier New</vt:lpstr>
      <vt:lpstr>Arial</vt:lpstr>
      <vt:lpstr>modern</vt:lpstr>
      <vt:lpstr>Don’t Fix It, Throw it Away!</vt:lpstr>
      <vt:lpstr>Tentative Schedule</vt:lpstr>
      <vt:lpstr>Infrastructure as Code</vt:lpstr>
      <vt:lpstr>Disposable? Immutable?</vt:lpstr>
      <vt:lpstr>“Pets vs Cattle”</vt:lpstr>
      <vt:lpstr>Why?</vt:lpstr>
      <vt:lpstr>This shouldn’t scare you!</vt:lpstr>
      <vt:lpstr>Deployment Workflow: Pre-Cloud</vt:lpstr>
      <vt:lpstr>Configuration Management</vt:lpstr>
      <vt:lpstr>Deployment Workflow: Pre-Cloud</vt:lpstr>
      <vt:lpstr>PowerPoint Presentation</vt:lpstr>
      <vt:lpstr>Deployment Workflow: Post-Cloud</vt:lpstr>
      <vt:lpstr>Deployment Workflow: Post-Cloud</vt:lpstr>
      <vt:lpstr>Deployment Workflow: Today’s Exercise</vt:lpstr>
      <vt:lpstr>Deployment Workflow: Today’s Exercise</vt:lpstr>
      <vt:lpstr>Deployment Workflow: Today’s Exercise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do I go from here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Don’t Fix It, Throw it Away!</dc:title>
  <cp:lastModifiedBy>Microsoft Office User</cp:lastModifiedBy>
  <cp:revision>16</cp:revision>
  <cp:lastPrinted>2016-05-17T16:15:14Z</cp:lastPrinted>
  <dcterms:modified xsi:type="dcterms:W3CDTF">2016-05-17T22:09:46Z</dcterms:modified>
</cp:coreProperties>
</file>